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61" r:id="rId4"/>
    <p:sldId id="258" r:id="rId5"/>
    <p:sldId id="260" r:id="rId6"/>
    <p:sldId id="281" r:id="rId7"/>
    <p:sldId id="262" r:id="rId8"/>
    <p:sldId id="263" r:id="rId9"/>
    <p:sldId id="264" r:id="rId10"/>
    <p:sldId id="266" r:id="rId11"/>
    <p:sldId id="268" r:id="rId12"/>
    <p:sldId id="270" r:id="rId13"/>
    <p:sldId id="271" r:id="rId14"/>
    <p:sldId id="280" r:id="rId15"/>
    <p:sldId id="273" r:id="rId16"/>
    <p:sldId id="285" r:id="rId17"/>
    <p:sldId id="272" r:id="rId18"/>
    <p:sldId id="275" r:id="rId19"/>
    <p:sldId id="286" r:id="rId20"/>
    <p:sldId id="276" r:id="rId21"/>
    <p:sldId id="277" r:id="rId22"/>
    <p:sldId id="278" r:id="rId23"/>
    <p:sldId id="279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C7B5"/>
    <a:srgbClr val="B4C7B5"/>
    <a:srgbClr val="DCC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5008"/>
  </p:normalViewPr>
  <p:slideViewPr>
    <p:cSldViewPr snapToGrid="0" snapToObjects="1">
      <p:cViewPr varScale="1">
        <p:scale>
          <a:sx n="105" d="100"/>
          <a:sy n="105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8B403-7F81-5844-ADD2-8A028113976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614D0-2FF9-2D47-B0B5-604550EAD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2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14D0-2FF9-2D47-B0B5-604550EAD0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0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14D0-2FF9-2D47-B0B5-604550EAD0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7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8B38-8889-7BED-E7A8-384F8FD2C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169CC-BD70-CA2D-6650-66F83535A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5FF84-65EE-225D-4E9E-F8B5F6DF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23922-3001-1AD2-E842-2DA89DD2A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D6732-9615-2F69-13AA-C9036C70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37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1688D-7704-275C-38C2-4C3B1569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FF897-BDF4-4484-DCB3-A0B11239D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B37AC-9B26-1608-F1AD-6DEF9835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E0897-15F4-FA92-742B-92B2333D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DDD58-5EA0-07F9-E9D3-5E5474A6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9295F9-9927-0E25-51F8-ECBA4A5F8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CAA68-2574-2A45-E3E8-CFD1256C9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35E8E-113B-989E-E8BC-67E1C6E9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1BE8A-D8F0-8180-B579-7DA6F1F4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E0455-AFAB-9528-ED61-4F467FB2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8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A28D-F106-75A7-D104-CA25747B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0925F-44FD-F7DB-A71F-F29B6D6D4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64937-7D15-F31B-B17B-E9B1C8E2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9801-FEB7-75B5-5A02-A4CD547A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F8AEB-ABE6-E0B1-52B2-03FF1A970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F9A95-4A6B-681E-52F2-A1199CE8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6BFA7-EBB6-6087-3ED4-B1B7C6C4E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9E56B-7327-B1E7-DB34-DC4BB46B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0219D-DE8B-6641-052E-5AF33C37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421B7-7EE7-AF0B-D8F0-3292B231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7452-D9D3-C0D7-7A66-47FF18D6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1D1C-3238-A666-7419-5DE36E26A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F724-9538-2B6C-484D-DA4DF45CC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BCF8D-2D3F-1B14-5BD3-F199E9BAF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545E6-785F-06DC-3B3A-4372A586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4DFFB-4AF4-FD81-7F09-1DB2847D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1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03F3-D0FA-BD89-E1C4-33B6C01F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78998-E714-26E6-ECF9-72B7518C9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D3947-F70A-7E45-2F1D-5B9A41081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2FADB-5F19-2DDF-C6F2-287E6361B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3179A-E882-8921-66E8-28065C266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0EFAB2-83B1-DC11-94B8-F09C7524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B9F37-06C6-360E-5940-D4A74474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13B89-0E6B-415E-EEA4-2EB3FFC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8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DA87-C4E5-4D53-D07B-750ED95E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614FA-0D11-441F-98CF-5405BCAA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0D9AD-7CF6-9FED-86F3-E2B8FAAA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AAE8F-43AA-ACF8-9578-447585CB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2E395D-926E-D9C1-13C3-0061177C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EC2DD-5174-AF74-E2A5-1CF477DE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D52DC-B1FE-ABA7-8E9F-E79A7D91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D717-51A6-EA1E-CF8C-918CD890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86E-33BE-E609-4BA6-6F5BBCD5C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7B4A6-B31C-9128-9E29-CC79D79DB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6BBB1-1901-B2DF-9A13-7841CFD6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60431-EA00-68A5-A90E-615FCA8A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82B5E-E9CF-2EA0-A36D-BE0EAFAB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5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3125-C87A-C05F-B12B-6CDDC6DA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1515-E980-C018-B4DC-9F6E7E946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EB32C-8C60-1DCE-C373-442F04924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35473-5258-3A7A-58F7-46AC1FEC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D3E7E-B8BB-88BD-4752-729239EF3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3498-C70D-D6A2-793B-3A565E3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1EB8D-E6CF-7695-542B-2BAB8F06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5535E-3C66-CC8D-1B31-98A6C090B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67B6-4070-60DA-F01A-9C89AF1B0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62A29-0D7A-8149-B710-AABBF1B09A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34915-73C1-1D74-772B-8A14AF939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05C2A-2E59-12C6-8391-B6E120F2F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CA29-866E-0F40-9300-F3F28FC32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3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8AE9F63A-BD44-11C3-CF4E-25F310223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1256733" y="707891"/>
            <a:ext cx="9678534" cy="54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9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A5AF4-2DAB-7170-19FE-32074D31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510060"/>
            <a:ext cx="4672927" cy="4464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A470A4-BC1F-39A3-4A8F-5F0D9B360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51" y="1510060"/>
            <a:ext cx="4672927" cy="44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Serum Sodium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2E276-DB3A-062D-80E6-CC3C77261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52" y="1494884"/>
            <a:ext cx="4793097" cy="4552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792CB-AA68-FFF1-AB0A-DCCBA0081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033" y="1494886"/>
            <a:ext cx="4793097" cy="4594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CA400-CAAA-4A6B-1331-20D432670540}"/>
              </a:ext>
            </a:extLst>
          </p:cNvPr>
          <p:cNvSpPr txBox="1"/>
          <p:nvPr/>
        </p:nvSpPr>
        <p:spPr>
          <a:xfrm>
            <a:off x="6044421" y="622224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range: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135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145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mEq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AC9D2-BA08-2FB0-7E84-31B646DD7E75}"/>
              </a:ext>
            </a:extLst>
          </p:cNvPr>
          <p:cNvSpPr txBox="1"/>
          <p:nvPr/>
        </p:nvSpPr>
        <p:spPr>
          <a:xfrm>
            <a:off x="963877" y="6222248"/>
            <a:ext cx="4088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sodium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mEq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/L)</a:t>
            </a:r>
            <a:endParaRPr lang="en-US" sz="18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8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Categorical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Features</a:t>
            </a:r>
          </a:p>
        </p:txBody>
      </p:sp>
      <p:graphicFrame>
        <p:nvGraphicFramePr>
          <p:cNvPr id="9" name="Table 16">
            <a:extLst>
              <a:ext uri="{FF2B5EF4-FFF2-40B4-BE49-F238E27FC236}">
                <a16:creationId xmlns:a16="http://schemas.microsoft.com/office/drawing/2014/main" id="{6FCDDD3E-176F-0D04-BA89-8B29EC178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600417"/>
              </p:ext>
            </p:extLst>
          </p:nvPr>
        </p:nvGraphicFramePr>
        <p:xfrm>
          <a:off x="6300428" y="3416300"/>
          <a:ext cx="503603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557">
                  <a:extLst>
                    <a:ext uri="{9D8B030D-6E8A-4147-A177-3AD203B41FA5}">
                      <a16:colId xmlns:a16="http://schemas.microsoft.com/office/drawing/2014/main" val="343622780"/>
                    </a:ext>
                  </a:extLst>
                </a:gridCol>
                <a:gridCol w="1526647">
                  <a:extLst>
                    <a:ext uri="{9D8B030D-6E8A-4147-A177-3AD203B41FA5}">
                      <a16:colId xmlns:a16="http://schemas.microsoft.com/office/drawing/2014/main" val="2634539365"/>
                    </a:ext>
                  </a:extLst>
                </a:gridCol>
                <a:gridCol w="1552833">
                  <a:extLst>
                    <a:ext uri="{9D8B030D-6E8A-4147-A177-3AD203B41FA5}">
                      <a16:colId xmlns:a16="http://schemas.microsoft.com/office/drawing/2014/main" val="869269808"/>
                    </a:ext>
                  </a:extLst>
                </a:gridCol>
              </a:tblGrid>
              <a:tr h="227817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Model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6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features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4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features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42804"/>
                  </a:ext>
                </a:extLst>
              </a:tr>
              <a:tr h="303769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zh-CN" alt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regression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0.762452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0.765481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68028"/>
                  </a:ext>
                </a:extLst>
              </a:tr>
              <a:tr h="22781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</a:t>
                      </a:r>
                      <a:r>
                        <a:rPr lang="zh-CN" alt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0.796202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0.808606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56678"/>
                  </a:ext>
                </a:extLst>
              </a:tr>
              <a:tr h="22781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zh-CN" alt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0.842500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0.851779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175164"/>
                  </a:ext>
                </a:extLst>
              </a:tr>
              <a:tr h="227817">
                <a:tc>
                  <a:txBody>
                    <a:bodyPr/>
                    <a:lstStyle/>
                    <a:p>
                      <a:r>
                        <a:rPr lang="en-US" sz="1400" b="0" i="0" kern="12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0.833221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0.848654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1829"/>
                  </a:ext>
                </a:extLst>
              </a:tr>
              <a:tr h="227817">
                <a:tc>
                  <a:txBody>
                    <a:bodyPr/>
                    <a:lstStyle/>
                    <a:p>
                      <a:r>
                        <a:rPr lang="en-US" sz="1400" b="0" i="0" kern="12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GradientBoost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0.827067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</a:rPr>
                        <a:t>0.848558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0603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A69798B-694A-037B-EEE2-3B878D9FF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078" y="2599803"/>
            <a:ext cx="3858739" cy="713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D54C7-443B-EEF2-2366-248CB4E7326F}"/>
              </a:ext>
            </a:extLst>
          </p:cNvPr>
          <p:cNvSpPr txBox="1"/>
          <p:nvPr/>
        </p:nvSpPr>
        <p:spPr>
          <a:xfrm>
            <a:off x="6091710" y="1489284"/>
            <a:ext cx="1972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Cramér's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2FA51A-F160-CDA8-6C3F-C4E96126149A}"/>
              </a:ext>
            </a:extLst>
          </p:cNvPr>
          <p:cNvSpPr txBox="1"/>
          <p:nvPr/>
        </p:nvSpPr>
        <p:spPr>
          <a:xfrm>
            <a:off x="6098864" y="2114914"/>
            <a:ext cx="598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measure of 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between two 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</a:t>
            </a:r>
            <a:r>
              <a:rPr lang="zh-CN" altLang="en-US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lang="en-US" dirty="0">
              <a:solidFill>
                <a:schemeClr val="accent5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C4796B-260E-8D70-B135-0EF7F8F3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1489284"/>
            <a:ext cx="5143500" cy="5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2CCE35-FAE3-92F0-29ED-FB9309CAD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622" y="1612900"/>
            <a:ext cx="635000" cy="363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3CC56A-36C7-30D3-7408-C908E6899971}"/>
              </a:ext>
            </a:extLst>
          </p:cNvPr>
          <p:cNvSpPr txBox="1"/>
          <p:nvPr/>
        </p:nvSpPr>
        <p:spPr>
          <a:xfrm>
            <a:off x="2685125" y="1612900"/>
            <a:ext cx="2282422" cy="64633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Anemia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BA97-ACBE-968B-E7ED-73698A02756E}"/>
              </a:ext>
            </a:extLst>
          </p:cNvPr>
          <p:cNvSpPr txBox="1"/>
          <p:nvPr/>
        </p:nvSpPr>
        <p:spPr>
          <a:xfrm>
            <a:off x="3735900" y="2394940"/>
            <a:ext cx="1234828" cy="9233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Diabetes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9370A0-128D-3458-E31C-4E61EA99F681}"/>
              </a:ext>
            </a:extLst>
          </p:cNvPr>
          <p:cNvSpPr txBox="1"/>
          <p:nvPr/>
        </p:nvSpPr>
        <p:spPr>
          <a:xfrm>
            <a:off x="8056058" y="6255904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endParaRPr lang="en-US" sz="2800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D6813-AB0E-74AC-58D2-649948A2CCD7}"/>
              </a:ext>
            </a:extLst>
          </p:cNvPr>
          <p:cNvSpPr txBox="1"/>
          <p:nvPr/>
        </p:nvSpPr>
        <p:spPr>
          <a:xfrm>
            <a:off x="6097512" y="5517240"/>
            <a:ext cx="58963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effect on the performance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a feature can improve future data collection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a feature can speed up training</a:t>
            </a:r>
          </a:p>
        </p:txBody>
      </p:sp>
    </p:spTree>
    <p:extLst>
      <p:ext uri="{BB962C8B-B14F-4D97-AF65-F5344CB8AC3E}">
        <p14:creationId xmlns:p14="http://schemas.microsoft.com/office/powerpoint/2010/main" val="332830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Final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Features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&amp;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Imbalance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Issue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BECF0-ABAE-56B7-F406-CC3422C98662}"/>
              </a:ext>
            </a:extLst>
          </p:cNvPr>
          <p:cNvSpPr txBox="1"/>
          <p:nvPr/>
        </p:nvSpPr>
        <p:spPr>
          <a:xfrm>
            <a:off x="365955" y="2114456"/>
            <a:ext cx="1706429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df_copy.head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FEDCC-B570-326C-D19C-1DC06E5BCFE0}"/>
              </a:ext>
            </a:extLst>
          </p:cNvPr>
          <p:cNvSpPr txBox="1"/>
          <p:nvPr/>
        </p:nvSpPr>
        <p:spPr>
          <a:xfrm>
            <a:off x="357188" y="5624010"/>
            <a:ext cx="3804264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df_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.drop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(columns='Target')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=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df_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['Target']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356AB0-B606-DF43-F129-F9F28E2B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2610058"/>
            <a:ext cx="3200400" cy="2197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F4DD27-AF94-E4F1-D727-5D39B6A81D13}"/>
              </a:ext>
            </a:extLst>
          </p:cNvPr>
          <p:cNvSpPr txBox="1"/>
          <p:nvPr/>
        </p:nvSpPr>
        <p:spPr>
          <a:xfrm>
            <a:off x="4717154" y="2299122"/>
            <a:ext cx="6255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Oversampling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</a:t>
            </a:r>
            <a:r>
              <a:rPr lang="zh-CN" altLang="en-US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zh-CN" altLang="en-US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minority</a:t>
            </a:r>
            <a:r>
              <a:rPr lang="zh-CN" altLang="en-US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zh-CN" altLang="en-US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zh-CN" altLang="en-US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lang="zh-CN" altLang="en-US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C7B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endParaRPr lang="en-US" dirty="0">
              <a:solidFill>
                <a:srgbClr val="FFC7B5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6D90AB-7B12-52EB-DB15-3A1F27E03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692" y="5882305"/>
            <a:ext cx="3035300" cy="571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9C51A6-9CD0-14B6-0DFF-9A7E44CD1643}"/>
              </a:ext>
            </a:extLst>
          </p:cNvPr>
          <p:cNvSpPr txBox="1"/>
          <p:nvPr/>
        </p:nvSpPr>
        <p:spPr>
          <a:xfrm>
            <a:off x="357188" y="1464966"/>
            <a:ext cx="380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eatures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en-US" sz="2800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A460A2-72D8-090C-F23C-451F5626DEE3}"/>
              </a:ext>
            </a:extLst>
          </p:cNvPr>
          <p:cNvSpPr txBox="1"/>
          <p:nvPr/>
        </p:nvSpPr>
        <p:spPr>
          <a:xfrm>
            <a:off x="357187" y="4869815"/>
            <a:ext cx="3804263" cy="646331"/>
          </a:xfrm>
          <a:prstGeom prst="rect">
            <a:avLst/>
          </a:prstGeom>
          <a:noFill/>
          <a:ln>
            <a:solidFill>
              <a:schemeClr val="tx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Serum</a:t>
            </a:r>
            <a:r>
              <a:rPr lang="zh-CN" altLang="en-US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creatinine	Ejection</a:t>
            </a:r>
            <a:r>
              <a:rPr lang="zh-CN" altLang="en-US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endParaRPr lang="en-US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		</a:t>
            </a:r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Serum</a:t>
            </a:r>
            <a:r>
              <a:rPr lang="zh-CN" altLang="en-US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sodium</a:t>
            </a:r>
            <a:endParaRPr lang="en-US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4E09A86-1BA9-C292-16A6-982F4F934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654372"/>
              </p:ext>
            </p:extLst>
          </p:nvPr>
        </p:nvGraphicFramePr>
        <p:xfrm>
          <a:off x="4717155" y="1536165"/>
          <a:ext cx="3313395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4465">
                  <a:extLst>
                    <a:ext uri="{9D8B030D-6E8A-4147-A177-3AD203B41FA5}">
                      <a16:colId xmlns:a16="http://schemas.microsoft.com/office/drawing/2014/main" val="3299398748"/>
                    </a:ext>
                  </a:extLst>
                </a:gridCol>
                <a:gridCol w="1104465">
                  <a:extLst>
                    <a:ext uri="{9D8B030D-6E8A-4147-A177-3AD203B41FA5}">
                      <a16:colId xmlns:a16="http://schemas.microsoft.com/office/drawing/2014/main" val="1160172685"/>
                    </a:ext>
                  </a:extLst>
                </a:gridCol>
                <a:gridCol w="1104465">
                  <a:extLst>
                    <a:ext uri="{9D8B030D-6E8A-4147-A177-3AD203B41FA5}">
                      <a16:colId xmlns:a16="http://schemas.microsoft.com/office/drawing/2014/main" val="2289584305"/>
                    </a:ext>
                  </a:extLst>
                </a:gridCol>
              </a:tblGrid>
              <a:tr h="221558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</a:t>
                      </a:r>
                      <a:endParaRPr lang="en-US" sz="1400" b="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  <a:endParaRPr lang="en-US" sz="1400" b="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931489"/>
                  </a:ext>
                </a:extLst>
              </a:tr>
              <a:tr h="221558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Survival</a:t>
                      </a:r>
                      <a:endParaRPr lang="en-US" sz="1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</a:t>
                      </a:r>
                      <a:endParaRPr lang="en-US" sz="1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435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C26BA64-42FC-064E-982A-D6DBF8939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154" y="3490543"/>
            <a:ext cx="6030495" cy="9012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AAD819-EC3A-3D86-943A-D047CEF20CD6}"/>
              </a:ext>
            </a:extLst>
          </p:cNvPr>
          <p:cNvSpPr/>
          <p:nvPr/>
        </p:nvSpPr>
        <p:spPr>
          <a:xfrm>
            <a:off x="745958" y="2625710"/>
            <a:ext cx="2057400" cy="209708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5581F1-0BD5-B92B-F6DF-B7AA66EC074E}"/>
              </a:ext>
            </a:extLst>
          </p:cNvPr>
          <p:cNvSpPr/>
          <p:nvPr/>
        </p:nvSpPr>
        <p:spPr>
          <a:xfrm>
            <a:off x="2803358" y="2623546"/>
            <a:ext cx="754229" cy="209708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7D6696-E63B-5BF6-AC0C-D46985CC3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154" y="4505951"/>
            <a:ext cx="6586890" cy="12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3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Splitting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the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92280-265A-9C2D-C419-F0677475882D}"/>
              </a:ext>
            </a:extLst>
          </p:cNvPr>
          <p:cNvSpPr txBox="1"/>
          <p:nvPr/>
        </p:nvSpPr>
        <p:spPr>
          <a:xfrm>
            <a:off x="2060448" y="26544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CF8D7-0E07-D81D-7FB6-CF1E6A6F1C0D}"/>
              </a:ext>
            </a:extLst>
          </p:cNvPr>
          <p:cNvSpPr txBox="1"/>
          <p:nvPr/>
        </p:nvSpPr>
        <p:spPr>
          <a:xfrm>
            <a:off x="4172462" y="2654422"/>
            <a:ext cx="413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5CC9D-D69D-DB8B-6996-0B27942C4AAD}"/>
              </a:ext>
            </a:extLst>
          </p:cNvPr>
          <p:cNvSpPr txBox="1"/>
          <p:nvPr/>
        </p:nvSpPr>
        <p:spPr>
          <a:xfrm>
            <a:off x="2252804" y="4306438"/>
            <a:ext cx="417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B8326-B08B-F843-2AE7-50531E34B7ED}"/>
              </a:ext>
            </a:extLst>
          </p:cNvPr>
          <p:cNvSpPr txBox="1"/>
          <p:nvPr/>
        </p:nvSpPr>
        <p:spPr>
          <a:xfrm>
            <a:off x="4056556" y="43064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69645-25D1-8840-E829-5CCBBC08B61B}"/>
              </a:ext>
            </a:extLst>
          </p:cNvPr>
          <p:cNvSpPr txBox="1"/>
          <p:nvPr/>
        </p:nvSpPr>
        <p:spPr>
          <a:xfrm>
            <a:off x="7120128" y="2654422"/>
            <a:ext cx="84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66BBE-3AB0-C1F9-8CD5-C03CE108006B}"/>
              </a:ext>
            </a:extLst>
          </p:cNvPr>
          <p:cNvSpPr txBox="1"/>
          <p:nvPr/>
        </p:nvSpPr>
        <p:spPr>
          <a:xfrm>
            <a:off x="9469886" y="2654422"/>
            <a:ext cx="47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499B47-32F5-5A70-0E5D-F856E8354A8E}"/>
              </a:ext>
            </a:extLst>
          </p:cNvPr>
          <p:cNvSpPr txBox="1"/>
          <p:nvPr/>
        </p:nvSpPr>
        <p:spPr>
          <a:xfrm>
            <a:off x="7510272" y="430643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8A82-5950-8AF1-C6C0-C2C5562864C2}"/>
              </a:ext>
            </a:extLst>
          </p:cNvPr>
          <p:cNvSpPr txBox="1"/>
          <p:nvPr/>
        </p:nvSpPr>
        <p:spPr>
          <a:xfrm>
            <a:off x="9119616" y="4306438"/>
            <a:ext cx="81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715CE2-67FD-28E1-8B8A-295D892C6CB1}"/>
              </a:ext>
            </a:extLst>
          </p:cNvPr>
          <p:cNvSpPr txBox="1"/>
          <p:nvPr/>
        </p:nvSpPr>
        <p:spPr>
          <a:xfrm>
            <a:off x="357188" y="1362022"/>
            <a:ext cx="6406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new, unseen data points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C102B0-66AB-432E-14BE-EC5E4039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381683"/>
            <a:ext cx="6141234" cy="425826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1E2DED8-E18C-8249-A879-ADC5A06F9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381" y="2319334"/>
            <a:ext cx="5160596" cy="25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7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Find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Best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9E013-2C7B-CD17-71FA-84B5F9B4E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54" y="1362286"/>
            <a:ext cx="3497084" cy="2265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4B716-DFC5-8031-2329-157CF4841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3627692"/>
            <a:ext cx="3461050" cy="2292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09694C-C548-EAC4-B8E2-A72838EC33E9}"/>
              </a:ext>
            </a:extLst>
          </p:cNvPr>
          <p:cNvSpPr txBox="1"/>
          <p:nvPr/>
        </p:nvSpPr>
        <p:spPr>
          <a:xfrm>
            <a:off x="691110" y="5969654"/>
            <a:ext cx="279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Scaler</a:t>
            </a:r>
            <a:endParaRPr lang="en-US" sz="2800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F3E6516C-7747-DB12-E7C2-E020269296B3}"/>
              </a:ext>
            </a:extLst>
          </p:cNvPr>
          <p:cNvSpPr/>
          <p:nvPr/>
        </p:nvSpPr>
        <p:spPr>
          <a:xfrm>
            <a:off x="3818238" y="3343486"/>
            <a:ext cx="333632" cy="568411"/>
          </a:xfrm>
          <a:prstGeom prst="curved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B27A6-63D1-8D71-AB9D-3990938C3D67}"/>
              </a:ext>
            </a:extLst>
          </p:cNvPr>
          <p:cNvSpPr txBox="1"/>
          <p:nvPr/>
        </p:nvSpPr>
        <p:spPr>
          <a:xfrm>
            <a:off x="4389141" y="5920363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Forrest</a:t>
            </a:r>
            <a:endParaRPr lang="en-US" sz="2800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1C6C5-C7BE-9821-6FBA-1CE8D2155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63" y="1362286"/>
            <a:ext cx="4583409" cy="7206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A9881-7080-19BC-6AC0-E5640B660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141" y="2300751"/>
            <a:ext cx="6654048" cy="34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0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11408092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Random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Forest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&amp;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Hyperparameters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92280-265A-9C2D-C419-F0677475882D}"/>
              </a:ext>
            </a:extLst>
          </p:cNvPr>
          <p:cNvSpPr txBox="1"/>
          <p:nvPr/>
        </p:nvSpPr>
        <p:spPr>
          <a:xfrm>
            <a:off x="2060448" y="26544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CF8D7-0E07-D81D-7FB6-CF1E6A6F1C0D}"/>
              </a:ext>
            </a:extLst>
          </p:cNvPr>
          <p:cNvSpPr txBox="1"/>
          <p:nvPr/>
        </p:nvSpPr>
        <p:spPr>
          <a:xfrm>
            <a:off x="4172462" y="2654422"/>
            <a:ext cx="413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5CC9D-D69D-DB8B-6996-0B27942C4AAD}"/>
              </a:ext>
            </a:extLst>
          </p:cNvPr>
          <p:cNvSpPr txBox="1"/>
          <p:nvPr/>
        </p:nvSpPr>
        <p:spPr>
          <a:xfrm>
            <a:off x="2252804" y="4306438"/>
            <a:ext cx="417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B8326-B08B-F843-2AE7-50531E34B7ED}"/>
              </a:ext>
            </a:extLst>
          </p:cNvPr>
          <p:cNvSpPr txBox="1"/>
          <p:nvPr/>
        </p:nvSpPr>
        <p:spPr>
          <a:xfrm>
            <a:off x="4056556" y="43064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69645-25D1-8840-E829-5CCBBC08B61B}"/>
              </a:ext>
            </a:extLst>
          </p:cNvPr>
          <p:cNvSpPr txBox="1"/>
          <p:nvPr/>
        </p:nvSpPr>
        <p:spPr>
          <a:xfrm>
            <a:off x="7120128" y="2654422"/>
            <a:ext cx="84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66BBE-3AB0-C1F9-8CD5-C03CE108006B}"/>
              </a:ext>
            </a:extLst>
          </p:cNvPr>
          <p:cNvSpPr txBox="1"/>
          <p:nvPr/>
        </p:nvSpPr>
        <p:spPr>
          <a:xfrm>
            <a:off x="9469886" y="2654422"/>
            <a:ext cx="47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499B47-32F5-5A70-0E5D-F856E8354A8E}"/>
              </a:ext>
            </a:extLst>
          </p:cNvPr>
          <p:cNvSpPr txBox="1"/>
          <p:nvPr/>
        </p:nvSpPr>
        <p:spPr>
          <a:xfrm>
            <a:off x="7510272" y="430643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8A82-5950-8AF1-C6C0-C2C5562864C2}"/>
              </a:ext>
            </a:extLst>
          </p:cNvPr>
          <p:cNvSpPr txBox="1"/>
          <p:nvPr/>
        </p:nvSpPr>
        <p:spPr>
          <a:xfrm>
            <a:off x="9119616" y="4306438"/>
            <a:ext cx="81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C15534-BE7C-66E0-3A02-4010AFD9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34" y="1544932"/>
            <a:ext cx="10160000" cy="189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17B525-4EC4-C0C4-7EE4-DE89A7DF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940" y="3892419"/>
            <a:ext cx="8522143" cy="29655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9AD6E-DBDA-C689-E312-5626C063FFAC}"/>
              </a:ext>
            </a:extLst>
          </p:cNvPr>
          <p:cNvSpPr txBox="1"/>
          <p:nvPr/>
        </p:nvSpPr>
        <p:spPr>
          <a:xfrm>
            <a:off x="357188" y="3523087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i="0" dirty="0"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yperparameter is used to control the learning process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1257E4-F898-5BB1-4C66-3773987F2B27}"/>
              </a:ext>
            </a:extLst>
          </p:cNvPr>
          <p:cNvSpPr txBox="1"/>
          <p:nvPr/>
        </p:nvSpPr>
        <p:spPr>
          <a:xfrm>
            <a:off x="8053246" y="4205065"/>
            <a:ext cx="377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not try the default values first?</a:t>
            </a:r>
          </a:p>
        </p:txBody>
      </p:sp>
    </p:spTree>
    <p:extLst>
      <p:ext uri="{BB962C8B-B14F-4D97-AF65-F5344CB8AC3E}">
        <p14:creationId xmlns:p14="http://schemas.microsoft.com/office/powerpoint/2010/main" val="36824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9244012" cy="997160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Performance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with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Default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Hyperparameters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77532-153F-0444-612D-11A2BB83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19" y="5399991"/>
            <a:ext cx="29210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3B6AF7-CB0F-90EB-5858-1E088CDF1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9" y="1362287"/>
            <a:ext cx="4945822" cy="3876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CF10C-41E2-D700-1721-614BAE59A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14" y="1362287"/>
            <a:ext cx="5038106" cy="3876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23CC7E-BAFC-4C0B-C09F-7B24E5622328}"/>
              </a:ext>
            </a:extLst>
          </p:cNvPr>
          <p:cNvSpPr txBox="1"/>
          <p:nvPr/>
        </p:nvSpPr>
        <p:spPr>
          <a:xfrm>
            <a:off x="579609" y="5338118"/>
            <a:ext cx="5038105" cy="1384995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 = 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RandomForestClassifier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random_state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=20)</a:t>
            </a:r>
          </a:p>
          <a:p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classifier.fit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X_train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y_train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y_pred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classifier.predict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X_test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CN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y_train_pred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classifier.predict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</a:t>
            </a:r>
            <a:r>
              <a:rPr lang="en-US" altLang="zh-CN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= round(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y_test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y_pred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),4)*100</a:t>
            </a:r>
          </a:p>
          <a:p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= round(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</a:t>
            </a:r>
            <a:r>
              <a:rPr lang="en-US" altLang="zh-CN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rain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</a:t>
            </a:r>
            <a:r>
              <a:rPr lang="en-US" altLang="zh-CN" sz="14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train_pred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),4)*100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700CD-98EC-1ABC-B466-CFD8F61D992E}"/>
              </a:ext>
            </a:extLst>
          </p:cNvPr>
          <p:cNvSpPr txBox="1"/>
          <p:nvPr/>
        </p:nvSpPr>
        <p:spPr>
          <a:xfrm>
            <a:off x="6755619" y="6031905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endParaRPr lang="en-US" sz="2800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92280-265A-9C2D-C419-F0677475882D}"/>
              </a:ext>
            </a:extLst>
          </p:cNvPr>
          <p:cNvSpPr txBox="1"/>
          <p:nvPr/>
        </p:nvSpPr>
        <p:spPr>
          <a:xfrm>
            <a:off x="2060448" y="26544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CF8D7-0E07-D81D-7FB6-CF1E6A6F1C0D}"/>
              </a:ext>
            </a:extLst>
          </p:cNvPr>
          <p:cNvSpPr txBox="1"/>
          <p:nvPr/>
        </p:nvSpPr>
        <p:spPr>
          <a:xfrm>
            <a:off x="4172462" y="2654422"/>
            <a:ext cx="413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5CC9D-D69D-DB8B-6996-0B27942C4AAD}"/>
              </a:ext>
            </a:extLst>
          </p:cNvPr>
          <p:cNvSpPr txBox="1"/>
          <p:nvPr/>
        </p:nvSpPr>
        <p:spPr>
          <a:xfrm>
            <a:off x="2252804" y="4306438"/>
            <a:ext cx="417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B8326-B08B-F843-2AE7-50531E34B7ED}"/>
              </a:ext>
            </a:extLst>
          </p:cNvPr>
          <p:cNvSpPr txBox="1"/>
          <p:nvPr/>
        </p:nvSpPr>
        <p:spPr>
          <a:xfrm>
            <a:off x="4056556" y="43064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69645-25D1-8840-E829-5CCBBC08B61B}"/>
              </a:ext>
            </a:extLst>
          </p:cNvPr>
          <p:cNvSpPr txBox="1"/>
          <p:nvPr/>
        </p:nvSpPr>
        <p:spPr>
          <a:xfrm>
            <a:off x="7120128" y="2654422"/>
            <a:ext cx="84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66BBE-3AB0-C1F9-8CD5-C03CE108006B}"/>
              </a:ext>
            </a:extLst>
          </p:cNvPr>
          <p:cNvSpPr txBox="1"/>
          <p:nvPr/>
        </p:nvSpPr>
        <p:spPr>
          <a:xfrm>
            <a:off x="9469886" y="2654422"/>
            <a:ext cx="47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499B47-32F5-5A70-0E5D-F856E8354A8E}"/>
              </a:ext>
            </a:extLst>
          </p:cNvPr>
          <p:cNvSpPr txBox="1"/>
          <p:nvPr/>
        </p:nvSpPr>
        <p:spPr>
          <a:xfrm>
            <a:off x="7510272" y="430643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8A82-5950-8AF1-C6C0-C2C5562864C2}"/>
              </a:ext>
            </a:extLst>
          </p:cNvPr>
          <p:cNvSpPr txBox="1"/>
          <p:nvPr/>
        </p:nvSpPr>
        <p:spPr>
          <a:xfrm>
            <a:off x="9119616" y="4306438"/>
            <a:ext cx="81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43653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365126"/>
            <a:ext cx="9367581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Hyperparameters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0A413-416D-535F-76B8-97DBAA0BE489}"/>
              </a:ext>
            </a:extLst>
          </p:cNvPr>
          <p:cNvSpPr txBox="1"/>
          <p:nvPr/>
        </p:nvSpPr>
        <p:spPr>
          <a:xfrm>
            <a:off x="357187" y="1362286"/>
            <a:ext cx="6078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Goals: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en-US" sz="2800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C6192-539F-5DAB-0EE9-B852DED62AC9}"/>
              </a:ext>
            </a:extLst>
          </p:cNvPr>
          <p:cNvSpPr txBox="1"/>
          <p:nvPr/>
        </p:nvSpPr>
        <p:spPr>
          <a:xfrm>
            <a:off x="357186" y="2036280"/>
            <a:ext cx="10872789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number of trees in the for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max number of levels in each decision tree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min_samples_leaf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min number of data points allowed in a leaf node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min_samples_split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min number of data points placed in a node before the node is split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修枝剪和树枝剪 - Wishbun">
            <a:extLst>
              <a:ext uri="{FF2B5EF4-FFF2-40B4-BE49-F238E27FC236}">
                <a16:creationId xmlns:a16="http://schemas.microsoft.com/office/drawing/2014/main" id="{98FCE50B-F5CB-0AD4-6B5E-966D378AB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76" y="4032894"/>
            <a:ext cx="2205692" cy="22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7C5BE-5F20-E200-03EB-41BC560B6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76" y="4032894"/>
            <a:ext cx="2205693" cy="2205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CD3AE-A1E2-7016-41C1-CAB2AD08B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726" y="4027919"/>
            <a:ext cx="2205693" cy="22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3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Screening Hyperparameters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700CD-98EC-1ABC-B466-CFD8F61D992E}"/>
              </a:ext>
            </a:extLst>
          </p:cNvPr>
          <p:cNvSpPr txBox="1"/>
          <p:nvPr/>
        </p:nvSpPr>
        <p:spPr>
          <a:xfrm>
            <a:off x="7049026" y="602096"/>
            <a:ext cx="4940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en-US" sz="2800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8785E-71FC-5198-1874-B67D5469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68" y="1158239"/>
            <a:ext cx="5357007" cy="2802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7B48B3-3770-0E9A-8383-CC4D81B4A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736" y="1257878"/>
            <a:ext cx="5388854" cy="2703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C05273-3355-11C6-A35E-A05C74C14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86" y="3953781"/>
            <a:ext cx="5225831" cy="2743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82A3C2-58B0-74FC-FE63-0875BD61E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117" y="3961025"/>
            <a:ext cx="5490286" cy="27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9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10996612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Dataset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&amp;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Goal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80083CD-4B31-7A17-C6F2-15B4B3AF6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29513" y="365127"/>
            <a:ext cx="2735263" cy="997159"/>
          </a:xfr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483D58-A098-E456-F10A-59F21904E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43453"/>
              </p:ext>
            </p:extLst>
          </p:nvPr>
        </p:nvGraphicFramePr>
        <p:xfrm>
          <a:off x="357188" y="1593880"/>
          <a:ext cx="11307588" cy="18850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4598">
                  <a:extLst>
                    <a:ext uri="{9D8B030D-6E8A-4147-A177-3AD203B41FA5}">
                      <a16:colId xmlns:a16="http://schemas.microsoft.com/office/drawing/2014/main" val="4233351966"/>
                    </a:ext>
                  </a:extLst>
                </a:gridCol>
                <a:gridCol w="1884598">
                  <a:extLst>
                    <a:ext uri="{9D8B030D-6E8A-4147-A177-3AD203B41FA5}">
                      <a16:colId xmlns:a16="http://schemas.microsoft.com/office/drawing/2014/main" val="847521877"/>
                    </a:ext>
                  </a:extLst>
                </a:gridCol>
                <a:gridCol w="1884598">
                  <a:extLst>
                    <a:ext uri="{9D8B030D-6E8A-4147-A177-3AD203B41FA5}">
                      <a16:colId xmlns:a16="http://schemas.microsoft.com/office/drawing/2014/main" val="2123027337"/>
                    </a:ext>
                  </a:extLst>
                </a:gridCol>
                <a:gridCol w="1884598">
                  <a:extLst>
                    <a:ext uri="{9D8B030D-6E8A-4147-A177-3AD203B41FA5}">
                      <a16:colId xmlns:a16="http://schemas.microsoft.com/office/drawing/2014/main" val="3810319111"/>
                    </a:ext>
                  </a:extLst>
                </a:gridCol>
                <a:gridCol w="1884598">
                  <a:extLst>
                    <a:ext uri="{9D8B030D-6E8A-4147-A177-3AD203B41FA5}">
                      <a16:colId xmlns:a16="http://schemas.microsoft.com/office/drawing/2014/main" val="3780644261"/>
                    </a:ext>
                  </a:extLst>
                </a:gridCol>
                <a:gridCol w="1884598">
                  <a:extLst>
                    <a:ext uri="{9D8B030D-6E8A-4147-A177-3AD203B41FA5}">
                      <a16:colId xmlns:a16="http://schemas.microsoft.com/office/drawing/2014/main" val="3820488683"/>
                    </a:ext>
                  </a:extLst>
                </a:gridCol>
              </a:tblGrid>
              <a:tr h="5525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Characteristics: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Multivariate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Instances: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299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Area: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Life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731739"/>
                  </a:ext>
                </a:extLst>
              </a:tr>
              <a:tr h="5525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Attribute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Characteristics: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Integer,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Instances: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Donated: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2020-02-05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261889"/>
                  </a:ext>
                </a:extLst>
              </a:tr>
              <a:tr h="7800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Associated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Tasks: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Classification,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Regression,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Clustering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Values: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</a:t>
                      </a:r>
                      <a:r>
                        <a:rPr lang="zh-CN" alt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Hits: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119014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8891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0D2B3-19CF-FD79-5C57-A3C8ACA69CE6}"/>
              </a:ext>
            </a:extLst>
          </p:cNvPr>
          <p:cNvSpPr txBox="1"/>
          <p:nvPr/>
        </p:nvSpPr>
        <p:spPr>
          <a:xfrm>
            <a:off x="442206" y="3478901"/>
            <a:ext cx="113075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 collection was from April to December 2015.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patients are from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Pakistan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was elaborated by </a:t>
            </a:r>
            <a:r>
              <a:rPr lang="en-US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Krembil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Research Institute, Toronto, Canada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F9874-7887-4C45-CA96-635A0A9F0D2D}"/>
              </a:ext>
            </a:extLst>
          </p:cNvPr>
          <p:cNvSpPr txBox="1"/>
          <p:nvPr/>
        </p:nvSpPr>
        <p:spPr>
          <a:xfrm>
            <a:off x="442206" y="4404942"/>
            <a:ext cx="6286721" cy="1718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dirty="0">
                <a:solidFill>
                  <a:srgbClr val="FFC7B5">
                    <a:lumMod val="9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survival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Trouble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shooting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1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After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Tuning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the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Hyperparameters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endParaRPr lang="en-US" altLang="zh-CN" sz="4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92280-265A-9C2D-C419-F0677475882D}"/>
              </a:ext>
            </a:extLst>
          </p:cNvPr>
          <p:cNvSpPr txBox="1"/>
          <p:nvPr/>
        </p:nvSpPr>
        <p:spPr>
          <a:xfrm>
            <a:off x="2060448" y="275353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CF8D7-0E07-D81D-7FB6-CF1E6A6F1C0D}"/>
              </a:ext>
            </a:extLst>
          </p:cNvPr>
          <p:cNvSpPr txBox="1"/>
          <p:nvPr/>
        </p:nvSpPr>
        <p:spPr>
          <a:xfrm>
            <a:off x="4252210" y="2654422"/>
            <a:ext cx="413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5CC9D-D69D-DB8B-6996-0B27942C4AAD}"/>
              </a:ext>
            </a:extLst>
          </p:cNvPr>
          <p:cNvSpPr txBox="1"/>
          <p:nvPr/>
        </p:nvSpPr>
        <p:spPr>
          <a:xfrm>
            <a:off x="2252804" y="4306438"/>
            <a:ext cx="417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B8326-B08B-F843-2AE7-50531E34B7ED}"/>
              </a:ext>
            </a:extLst>
          </p:cNvPr>
          <p:cNvSpPr txBox="1"/>
          <p:nvPr/>
        </p:nvSpPr>
        <p:spPr>
          <a:xfrm>
            <a:off x="4056556" y="43064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69645-25D1-8840-E829-5CCBBC08B61B}"/>
              </a:ext>
            </a:extLst>
          </p:cNvPr>
          <p:cNvSpPr txBox="1"/>
          <p:nvPr/>
        </p:nvSpPr>
        <p:spPr>
          <a:xfrm>
            <a:off x="7120128" y="2654422"/>
            <a:ext cx="84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66BBE-3AB0-C1F9-8CD5-C03CE108006B}"/>
              </a:ext>
            </a:extLst>
          </p:cNvPr>
          <p:cNvSpPr txBox="1"/>
          <p:nvPr/>
        </p:nvSpPr>
        <p:spPr>
          <a:xfrm>
            <a:off x="9469886" y="2654422"/>
            <a:ext cx="47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499B47-32F5-5A70-0E5D-F856E8354A8E}"/>
              </a:ext>
            </a:extLst>
          </p:cNvPr>
          <p:cNvSpPr txBox="1"/>
          <p:nvPr/>
        </p:nvSpPr>
        <p:spPr>
          <a:xfrm>
            <a:off x="7510272" y="430643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8A82-5950-8AF1-C6C0-C2C5562864C2}"/>
              </a:ext>
            </a:extLst>
          </p:cNvPr>
          <p:cNvSpPr txBox="1"/>
          <p:nvPr/>
        </p:nvSpPr>
        <p:spPr>
          <a:xfrm>
            <a:off x="9119616" y="4306438"/>
            <a:ext cx="81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62FE9113-C4C8-7028-51A5-400F836E9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36182"/>
              </p:ext>
            </p:extLst>
          </p:nvPr>
        </p:nvGraphicFramePr>
        <p:xfrm>
          <a:off x="426498" y="4619528"/>
          <a:ext cx="53085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544">
                  <a:extLst>
                    <a:ext uri="{9D8B030D-6E8A-4147-A177-3AD203B41FA5}">
                      <a16:colId xmlns:a16="http://schemas.microsoft.com/office/drawing/2014/main" val="2337752926"/>
                    </a:ext>
                  </a:extLst>
                </a:gridCol>
                <a:gridCol w="1075037">
                  <a:extLst>
                    <a:ext uri="{9D8B030D-6E8A-4147-A177-3AD203B41FA5}">
                      <a16:colId xmlns:a16="http://schemas.microsoft.com/office/drawing/2014/main" val="1206788814"/>
                    </a:ext>
                  </a:extLst>
                </a:gridCol>
                <a:gridCol w="1136822">
                  <a:extLst>
                    <a:ext uri="{9D8B030D-6E8A-4147-A177-3AD203B41FA5}">
                      <a16:colId xmlns:a16="http://schemas.microsoft.com/office/drawing/2014/main" val="2147789309"/>
                    </a:ext>
                  </a:extLst>
                </a:gridCol>
                <a:gridCol w="1038435">
                  <a:extLst>
                    <a:ext uri="{9D8B030D-6E8A-4147-A177-3AD203B41FA5}">
                      <a16:colId xmlns:a16="http://schemas.microsoft.com/office/drawing/2014/main" val="3952969637"/>
                    </a:ext>
                  </a:extLst>
                </a:gridCol>
                <a:gridCol w="1148712">
                  <a:extLst>
                    <a:ext uri="{9D8B030D-6E8A-4147-A177-3AD203B41FA5}">
                      <a16:colId xmlns:a16="http://schemas.microsoft.com/office/drawing/2014/main" val="1189021349"/>
                    </a:ext>
                  </a:extLst>
                </a:gridCol>
              </a:tblGrid>
              <a:tr h="26794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Numbers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Test_before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Train_before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Test_after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Train_after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24602"/>
                  </a:ext>
                </a:extLst>
              </a:tr>
              <a:tr h="26794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82.93%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100.0%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76.83%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79.01%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67916"/>
                  </a:ext>
                </a:extLst>
              </a:tr>
              <a:tr h="26794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81.71%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100.0%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79.27%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80.56%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46793"/>
                  </a:ext>
                </a:extLst>
              </a:tr>
              <a:tr h="26794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80.49%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100.0%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76.83%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82.10%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83756"/>
                  </a:ext>
                </a:extLst>
              </a:tr>
              <a:tr h="26794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86.59%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100.0%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74.39%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80.25%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096586"/>
                  </a:ext>
                </a:extLst>
              </a:tr>
              <a:tr h="26794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81.71%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100.0%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79.27%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80.25%</a:t>
                      </a:r>
                      <a:endParaRPr 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609146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38E3A03C-E810-25EE-6305-959035685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54" y="1390880"/>
            <a:ext cx="5390678" cy="19618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06A842B-9A21-11EE-7567-A9089A864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3340705"/>
            <a:ext cx="5398147" cy="119958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A364CA0-8AB1-09C2-147C-91D125CE1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787" y="1648055"/>
            <a:ext cx="5978900" cy="510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365126"/>
            <a:ext cx="9367581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Feature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Importance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EE6D3-DA24-3C41-0536-1D84EE8D666D}"/>
              </a:ext>
            </a:extLst>
          </p:cNvPr>
          <p:cNvSpPr txBox="1"/>
          <p:nvPr/>
        </p:nvSpPr>
        <p:spPr>
          <a:xfrm>
            <a:off x="6096000" y="3599237"/>
            <a:ext cx="5871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altLang="zh-CN" sz="24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remove the feature serum sodium?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621C0A-7891-A51E-B3C3-7FDBF21C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17" y="1362286"/>
            <a:ext cx="5030483" cy="49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8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365126"/>
            <a:ext cx="9367581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Can I remove the feature serum sodium?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465017-F1CC-CC4D-F29E-C7B612305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5807"/>
            <a:ext cx="5740657" cy="29489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050587-B5D1-FF31-D2E7-74CFCD57CBA3}"/>
              </a:ext>
            </a:extLst>
          </p:cNvPr>
          <p:cNvSpPr txBox="1"/>
          <p:nvPr/>
        </p:nvSpPr>
        <p:spPr>
          <a:xfrm>
            <a:off x="6295662" y="4637835"/>
            <a:ext cx="58963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effect on the performance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a feature can improve future data collection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a feature can speed up 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100C56-F622-4EDC-B556-CA6C07902493}"/>
              </a:ext>
            </a:extLst>
          </p:cNvPr>
          <p:cNvSpPr txBox="1"/>
          <p:nvPr/>
        </p:nvSpPr>
        <p:spPr>
          <a:xfrm>
            <a:off x="8577623" y="5539622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445EB7-508B-5BC3-3FCF-37DF95A3F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34" y="1525807"/>
            <a:ext cx="5763566" cy="495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365126"/>
            <a:ext cx="9367581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EE6D3-DA24-3C41-0536-1D84EE8D666D}"/>
              </a:ext>
            </a:extLst>
          </p:cNvPr>
          <p:cNvSpPr txBox="1"/>
          <p:nvPr/>
        </p:nvSpPr>
        <p:spPr>
          <a:xfrm>
            <a:off x="357187" y="1362286"/>
            <a:ext cx="6867179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random oversampling to resolve imbalances in the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3 features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serum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creatinine,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ejection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age,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train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Tune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</a:rPr>
              <a:t>hyperparameters: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</a:rPr>
              <a:t>        </a:t>
            </a:r>
            <a:r>
              <a:rPr lang="en-US" altLang="zh-CN" sz="1400" dirty="0" err="1">
                <a:solidFill>
                  <a:schemeClr val="tx2">
                    <a:lumMod val="25000"/>
                  </a:schemeClr>
                </a:solidFill>
              </a:rPr>
              <a:t>n_estimators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</a:rPr>
              <a:t>=40, </a:t>
            </a:r>
            <a:r>
              <a:rPr lang="en-US" altLang="zh-CN" sz="1400" dirty="0" err="1">
                <a:solidFill>
                  <a:schemeClr val="tx2">
                    <a:lumMod val="25000"/>
                  </a:schemeClr>
                </a:solidFill>
              </a:rPr>
              <a:t>max_depth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</a:rPr>
              <a:t>=4, </a:t>
            </a:r>
            <a:r>
              <a:rPr lang="en-US" altLang="zh-CN" sz="1400" dirty="0" err="1">
                <a:solidFill>
                  <a:schemeClr val="tx2">
                    <a:lumMod val="25000"/>
                  </a:schemeClr>
                </a:solidFill>
              </a:rPr>
              <a:t>min_samples_leaf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</a:rPr>
              <a:t>=12, </a:t>
            </a:r>
            <a:r>
              <a:rPr lang="en-US" altLang="zh-CN" sz="1400" dirty="0" err="1">
                <a:solidFill>
                  <a:schemeClr val="tx2">
                    <a:lumMod val="25000"/>
                  </a:schemeClr>
                </a:solidFill>
              </a:rPr>
              <a:t>min_samples_split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</a:rPr>
              <a:t>=40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overfitting problem still exists, but is well improved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Scores</a:t>
            </a:r>
            <a:r>
              <a:rPr lang="zh-CN" alt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 set remain in the 70-80 range after random oversampling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7BE0B-CF3B-8CEE-F9EC-69CAF951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3504335"/>
            <a:ext cx="5807443" cy="3003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B7EC2-5F09-7952-65A2-7747AF3C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29" y="1286951"/>
            <a:ext cx="4175880" cy="40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3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75" y="2930420"/>
            <a:ext cx="2686050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Thank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DD91B6-1176-CA06-8548-7735CFA28786}"/>
              </a:ext>
            </a:extLst>
          </p:cNvPr>
          <p:cNvSpPr txBox="1">
            <a:spLocks/>
          </p:cNvSpPr>
          <p:nvPr/>
        </p:nvSpPr>
        <p:spPr>
          <a:xfrm>
            <a:off x="157163" y="5860840"/>
            <a:ext cx="3795714" cy="99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Instructor: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Dr.</a:t>
            </a:r>
            <a:r>
              <a:rPr lang="zh-CN" altLang="en-US" sz="28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Baloglu</a:t>
            </a:r>
            <a:endParaRPr lang="en-US" altLang="zh-CN" sz="2800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97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No missing values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54363-3C16-D906-96B8-BFFBD358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362286"/>
            <a:ext cx="10442913" cy="51305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0A6BD-B967-DD78-8865-30AE294427D6}"/>
              </a:ext>
            </a:extLst>
          </p:cNvPr>
          <p:cNvSpPr/>
          <p:nvPr/>
        </p:nvSpPr>
        <p:spPr>
          <a:xfrm>
            <a:off x="6270171" y="1362286"/>
            <a:ext cx="794658" cy="513058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BDC873-AED7-8D25-8A88-3BE4A7103081}"/>
              </a:ext>
            </a:extLst>
          </p:cNvPr>
          <p:cNvSpPr/>
          <p:nvPr/>
        </p:nvSpPr>
        <p:spPr>
          <a:xfrm>
            <a:off x="9909918" y="1362286"/>
            <a:ext cx="794658" cy="51305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Features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in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the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Dataset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F2F7D70-34E5-9B99-951E-E84C7EAA8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81046"/>
              </p:ext>
            </p:extLst>
          </p:nvPr>
        </p:nvGraphicFramePr>
        <p:xfrm>
          <a:off x="357189" y="1362286"/>
          <a:ext cx="1039319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24">
                  <a:extLst>
                    <a:ext uri="{9D8B030D-6E8A-4147-A177-3AD203B41FA5}">
                      <a16:colId xmlns:a16="http://schemas.microsoft.com/office/drawing/2014/main" val="1615174023"/>
                    </a:ext>
                  </a:extLst>
                </a:gridCol>
                <a:gridCol w="2407591">
                  <a:extLst>
                    <a:ext uri="{9D8B030D-6E8A-4147-A177-3AD203B41FA5}">
                      <a16:colId xmlns:a16="http://schemas.microsoft.com/office/drawing/2014/main" val="249995680"/>
                    </a:ext>
                  </a:extLst>
                </a:gridCol>
                <a:gridCol w="4520550">
                  <a:extLst>
                    <a:ext uri="{9D8B030D-6E8A-4147-A177-3AD203B41FA5}">
                      <a16:colId xmlns:a16="http://schemas.microsoft.com/office/drawing/2014/main" val="4084051737"/>
                    </a:ext>
                  </a:extLst>
                </a:gridCol>
                <a:gridCol w="1618735">
                  <a:extLst>
                    <a:ext uri="{9D8B030D-6E8A-4147-A177-3AD203B41FA5}">
                      <a16:colId xmlns:a16="http://schemas.microsoft.com/office/drawing/2014/main" val="3616293998"/>
                    </a:ext>
                  </a:extLst>
                </a:gridCol>
                <a:gridCol w="1260391">
                  <a:extLst>
                    <a:ext uri="{9D8B030D-6E8A-4147-A177-3AD203B41FA5}">
                      <a16:colId xmlns:a16="http://schemas.microsoft.com/office/drawing/2014/main" val="1587641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</a:t>
                      </a:r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Features</a:t>
                      </a:r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Descriptions</a:t>
                      </a:r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Symbols</a:t>
                      </a:r>
                      <a:endParaRPr lang="en-US" sz="1400" b="1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50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patient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(years)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0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Creatinine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phosphokinase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CPK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enzyme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(mcg/L)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CPK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84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Ejection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fraction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Percentage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leaving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EFR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175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Platelets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Platelets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CN" sz="14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kiloplateles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/mL)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4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Serum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creatinine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creatinine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(mg/dL)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91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Serum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sodium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sodium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CN" sz="14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mEq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/L)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SSO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411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ollow-up period (days)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50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Anemia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No,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07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No,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69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No,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HBP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6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Female,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Male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44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No,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7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</a:t>
                      </a:r>
                      <a:endPara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No,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</a:t>
                      </a:r>
                      <a:endPara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8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00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Target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B4622-AA3B-5453-911C-ED8C0F07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665" y="1274786"/>
            <a:ext cx="7426222" cy="5077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F1AC0-9B16-D7AB-BBD0-EC970B365446}"/>
              </a:ext>
            </a:extLst>
          </p:cNvPr>
          <p:cNvSpPr txBox="1"/>
          <p:nvPr/>
        </p:nvSpPr>
        <p:spPr>
          <a:xfrm>
            <a:off x="4108860" y="6352139"/>
            <a:ext cx="3974280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an imbalance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332759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Time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Feature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600ECC-02AE-5947-57CA-041C2E61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84" y="1414967"/>
            <a:ext cx="4803023" cy="3337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0B1B53-F72A-DCFC-0311-033EAF3B4303}"/>
              </a:ext>
            </a:extLst>
          </p:cNvPr>
          <p:cNvSpPr txBox="1"/>
          <p:nvPr/>
        </p:nvSpPr>
        <p:spPr>
          <a:xfrm>
            <a:off x="5955249" y="4789907"/>
            <a:ext cx="4820550" cy="1702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up time was 4–285 day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igh intensity of mortality in the initial days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correlation with survival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Meaningless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survival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C689B-6C91-C568-3DC8-90F928317882}"/>
              </a:ext>
            </a:extLst>
          </p:cNvPr>
          <p:cNvSpPr txBox="1"/>
          <p:nvPr/>
        </p:nvSpPr>
        <p:spPr>
          <a:xfrm>
            <a:off x="10525071" y="2773381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BB152-2ECD-7684-F727-50C24995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1414967"/>
            <a:ext cx="4834060" cy="46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9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D44BBD-D259-F38A-EB16-8036CACD1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68" y="1477156"/>
            <a:ext cx="5045933" cy="50157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9D6B2E-8F90-78EA-02A3-A6651D7AD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260" y="1379356"/>
            <a:ext cx="681322" cy="4099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Continuous</a:t>
            </a:r>
            <a:r>
              <a:rPr lang="zh-CN" altLang="en-US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Features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4E974-4BCA-EF03-EC88-9CE592C2DA3C}"/>
              </a:ext>
            </a:extLst>
          </p:cNvPr>
          <p:cNvSpPr txBox="1"/>
          <p:nvPr/>
        </p:nvSpPr>
        <p:spPr>
          <a:xfrm>
            <a:off x="3269567" y="1536173"/>
            <a:ext cx="1943810" cy="1200329"/>
          </a:xfrm>
          <a:prstGeom prst="rect">
            <a:avLst/>
          </a:prstGeom>
          <a:noFill/>
          <a:ln>
            <a:solidFill>
              <a:schemeClr val="tx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Serum</a:t>
            </a:r>
            <a:r>
              <a:rPr lang="zh-CN" altLang="en-US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creatinine</a:t>
            </a:r>
          </a:p>
          <a:p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Ejection</a:t>
            </a:r>
            <a:r>
              <a:rPr lang="zh-CN" altLang="en-US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endParaRPr lang="en-US" altLang="zh-CN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Serum</a:t>
            </a:r>
            <a:r>
              <a:rPr lang="zh-CN" altLang="en-US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sodium</a:t>
            </a:r>
            <a:endParaRPr lang="en-US" dirty="0">
              <a:solidFill>
                <a:schemeClr val="tx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8B76D-A55C-921D-1766-FA0CAC7E6444}"/>
              </a:ext>
            </a:extLst>
          </p:cNvPr>
          <p:cNvSpPr txBox="1"/>
          <p:nvPr/>
        </p:nvSpPr>
        <p:spPr>
          <a:xfrm>
            <a:off x="3269567" y="2851372"/>
            <a:ext cx="1943810" cy="64633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CPK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Platelets</a:t>
            </a:r>
            <a:endParaRPr lang="en-US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5453705D-7068-83C6-8EAA-E12696AB2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598595"/>
              </p:ext>
            </p:extLst>
          </p:nvPr>
        </p:nvGraphicFramePr>
        <p:xfrm>
          <a:off x="6446190" y="362647"/>
          <a:ext cx="416148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670">
                  <a:extLst>
                    <a:ext uri="{9D8B030D-6E8A-4147-A177-3AD203B41FA5}">
                      <a16:colId xmlns:a16="http://schemas.microsoft.com/office/drawing/2014/main" val="343622780"/>
                    </a:ext>
                  </a:extLst>
                </a:gridCol>
                <a:gridCol w="1149643">
                  <a:extLst>
                    <a:ext uri="{9D8B030D-6E8A-4147-A177-3AD203B41FA5}">
                      <a16:colId xmlns:a16="http://schemas.microsoft.com/office/drawing/2014/main" val="2634539365"/>
                    </a:ext>
                  </a:extLst>
                </a:gridCol>
                <a:gridCol w="1283169">
                  <a:extLst>
                    <a:ext uri="{9D8B030D-6E8A-4147-A177-3AD203B41FA5}">
                      <a16:colId xmlns:a16="http://schemas.microsoft.com/office/drawing/2014/main" val="869269808"/>
                    </a:ext>
                  </a:extLst>
                </a:gridCol>
              </a:tblGrid>
              <a:tr h="2832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Model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6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features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4</a:t>
                      </a:r>
                      <a:r>
                        <a:rPr lang="zh-CN" alt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features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42804"/>
                  </a:ext>
                </a:extLst>
              </a:tr>
              <a:tr h="28321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zh-CN" alt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regression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0.743750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0.765481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68028"/>
                  </a:ext>
                </a:extLst>
              </a:tr>
              <a:tr h="28321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</a:t>
                      </a:r>
                      <a:r>
                        <a:rPr lang="zh-CN" alt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0.789808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0.808606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56678"/>
                  </a:ext>
                </a:extLst>
              </a:tr>
              <a:tr h="28321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zh-CN" alt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0.842644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0.851779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175164"/>
                  </a:ext>
                </a:extLst>
              </a:tr>
              <a:tr h="28321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0.830240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0.848654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1829"/>
                  </a:ext>
                </a:extLst>
              </a:tr>
              <a:tr h="28321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GradientBoost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0.814808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</a:rPr>
                        <a:t>0.848558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0603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955FD86-10E6-7536-681E-84C8BCAC8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921" y="2261243"/>
            <a:ext cx="4362252" cy="44162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EC4881-32D9-B04C-40D7-CDFAC83044D7}"/>
              </a:ext>
            </a:extLst>
          </p:cNvPr>
          <p:cNvSpPr txBox="1"/>
          <p:nvPr/>
        </p:nvSpPr>
        <p:spPr>
          <a:xfrm>
            <a:off x="6799535" y="4100059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126E93-D18C-B9E6-6165-7D0AB6FD8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0674" y="2191447"/>
            <a:ext cx="620710" cy="5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1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3" grpId="1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Serum Creatinine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4D992-52D2-F021-7BB8-7848C1468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1472816"/>
            <a:ext cx="4808199" cy="4561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F3151-41E8-A19C-685C-7C2D01418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899" y="1572376"/>
            <a:ext cx="4715541" cy="4461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73F4BE-71B6-897B-07AA-AF847C463969}"/>
              </a:ext>
            </a:extLst>
          </p:cNvPr>
          <p:cNvSpPr txBox="1"/>
          <p:nvPr/>
        </p:nvSpPr>
        <p:spPr>
          <a:xfrm>
            <a:off x="5869977" y="6034166"/>
            <a:ext cx="422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range: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mg/dL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record: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73.8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mg/dL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32816-FB09-56AC-01EF-5E8B965E405D}"/>
              </a:ext>
            </a:extLst>
          </p:cNvPr>
          <p:cNvSpPr txBox="1"/>
          <p:nvPr/>
        </p:nvSpPr>
        <p:spPr>
          <a:xfrm>
            <a:off x="9684068" y="6305112"/>
            <a:ext cx="2507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dirty="0"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0" dirty="0"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Persaud</a:t>
            </a:r>
            <a:r>
              <a:rPr lang="zh-CN" altLang="en-US" i="0" dirty="0"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0" dirty="0"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i="0" dirty="0"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0" dirty="0"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al.,</a:t>
            </a:r>
            <a:r>
              <a:rPr lang="zh-CN" altLang="en-US" i="0" dirty="0"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0" dirty="0"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2021)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F92E8-3508-8AA5-88DD-7F25A4876F5D}"/>
              </a:ext>
            </a:extLst>
          </p:cNvPr>
          <p:cNvSpPr txBox="1"/>
          <p:nvPr/>
        </p:nvSpPr>
        <p:spPr>
          <a:xfrm>
            <a:off x="657452" y="6144696"/>
            <a:ext cx="4207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creatinine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(mg/dL)</a:t>
            </a:r>
            <a:endParaRPr lang="en-US" sz="18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8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8F9-C2D7-1A09-CCF4-0CA6593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65126"/>
            <a:ext cx="8008336" cy="99716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Ejection Fraction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AAEB3-6079-B498-53AB-BA6C3275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1510063"/>
            <a:ext cx="4590130" cy="4439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50906-A854-E4A6-DFB1-04AF6886C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078" y="1510064"/>
            <a:ext cx="4610801" cy="4439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22624-119F-D169-4F4D-72A33DD5E950}"/>
              </a:ext>
            </a:extLst>
          </p:cNvPr>
          <p:cNvSpPr txBox="1"/>
          <p:nvPr/>
        </p:nvSpPr>
        <p:spPr>
          <a:xfrm>
            <a:off x="6198858" y="6097476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range: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C380B-BBED-6A9C-520C-22AC47FAE1C5}"/>
              </a:ext>
            </a:extLst>
          </p:cNvPr>
          <p:cNvSpPr txBox="1"/>
          <p:nvPr/>
        </p:nvSpPr>
        <p:spPr>
          <a:xfrm>
            <a:off x="1083009" y="6097474"/>
            <a:ext cx="3138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zh-CN" altLang="en-US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leaving</a:t>
            </a:r>
            <a:endParaRPr lang="en-US" sz="18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745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FFC7B5"/>
      </a:dk2>
      <a:lt2>
        <a:srgbClr val="8CC7B5"/>
      </a:lt2>
      <a:accent1>
        <a:srgbClr val="FFC7B5"/>
      </a:accent1>
      <a:accent2>
        <a:srgbClr val="8CC7B5"/>
      </a:accent2>
      <a:accent3>
        <a:srgbClr val="FFC7B5"/>
      </a:accent3>
      <a:accent4>
        <a:srgbClr val="8CC7B5"/>
      </a:accent4>
      <a:accent5>
        <a:srgbClr val="FFC7B5"/>
      </a:accent5>
      <a:accent6>
        <a:srgbClr val="8CC7B5"/>
      </a:accent6>
      <a:hlink>
        <a:srgbClr val="FFC7B5"/>
      </a:hlink>
      <a:folHlink>
        <a:srgbClr val="8CC7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7399</TotalTime>
  <Words>1015</Words>
  <Application>Microsoft Macintosh PowerPoint</Application>
  <PresentationFormat>Widescreen</PresentationFormat>
  <Paragraphs>296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Dataset &amp; Goal</vt:lpstr>
      <vt:lpstr>No missing values</vt:lpstr>
      <vt:lpstr>Features in the Dataset</vt:lpstr>
      <vt:lpstr>Target</vt:lpstr>
      <vt:lpstr>Time Feature</vt:lpstr>
      <vt:lpstr>Continuous Features</vt:lpstr>
      <vt:lpstr>Serum Creatinine</vt:lpstr>
      <vt:lpstr>Ejection Fraction</vt:lpstr>
      <vt:lpstr>Age</vt:lpstr>
      <vt:lpstr>Serum Sodium</vt:lpstr>
      <vt:lpstr>Categorical Features</vt:lpstr>
      <vt:lpstr>Final Features &amp; Imbalance Issue</vt:lpstr>
      <vt:lpstr>Splitting the Dataset</vt:lpstr>
      <vt:lpstr>Find Best Model</vt:lpstr>
      <vt:lpstr>Random Forest &amp; Hyperparameters</vt:lpstr>
      <vt:lpstr>Performance with Default Hyperparameters</vt:lpstr>
      <vt:lpstr>Hyperparameters</vt:lpstr>
      <vt:lpstr>Screening Hyperparameters</vt:lpstr>
      <vt:lpstr>After Tuning the Hyperparameters </vt:lpstr>
      <vt:lpstr>Feature Importance</vt:lpstr>
      <vt:lpstr>Can I remove the feature serum sodium?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Bohan Zhang</dc:creator>
  <cp:lastModifiedBy>Bohan Zhang</cp:lastModifiedBy>
  <cp:revision>8</cp:revision>
  <dcterms:created xsi:type="dcterms:W3CDTF">2022-04-18T02:59:17Z</dcterms:created>
  <dcterms:modified xsi:type="dcterms:W3CDTF">2022-04-28T18:54:23Z</dcterms:modified>
</cp:coreProperties>
</file>